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6" r:id="rId8"/>
    <p:sldId id="267" r:id="rId9"/>
    <p:sldId id="268" r:id="rId10"/>
    <p:sldId id="269" r:id="rId11"/>
    <p:sldId id="264" r:id="rId12"/>
    <p:sldId id="265" r:id="rId13"/>
  </p:sldIdLst>
  <p:sldSz cx="18288000" cy="10287000"/>
  <p:notesSz cx="6858000" cy="9144000"/>
  <p:embeddedFontLst>
    <p:embeddedFont>
      <p:font typeface="Now Bold" panose="020B0604020202020204" charset="0"/>
      <p:regular r:id="rId14"/>
    </p:embeddedFont>
    <p:embeddedFont>
      <p:font typeface="The Seasons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576" y="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6761741" y="0"/>
            <a:ext cx="0" cy="1028700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3366673"/>
            <a:ext cx="9144000" cy="4514127"/>
          </a:xfrm>
          <a:custGeom>
            <a:avLst/>
            <a:gdLst/>
            <a:ahLst/>
            <a:cxnLst/>
            <a:rect l="l" t="t" r="r" b="b"/>
            <a:pathLst>
              <a:path w="9144000" h="4514127">
                <a:moveTo>
                  <a:pt x="0" y="0"/>
                </a:moveTo>
                <a:lnTo>
                  <a:pt x="9144000" y="0"/>
                </a:lnTo>
                <a:lnTo>
                  <a:pt x="9144000" y="4514127"/>
                </a:lnTo>
                <a:lnTo>
                  <a:pt x="0" y="4514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144000" y="1529678"/>
            <a:ext cx="6875581" cy="274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26"/>
              </a:lnSpc>
            </a:pPr>
            <a:r>
              <a:rPr lang="en-US" sz="10781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AIR BNB IN Madrid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50434" y="8114347"/>
            <a:ext cx="7005737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Done by: Hussain Alshaway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>
            <a:alpha val="68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1C47C2-CF59-82E7-FE26-6DE8796B3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57478290-D586-3910-8847-418F14037E30}"/>
              </a:ext>
            </a:extLst>
          </p:cNvPr>
          <p:cNvSpPr txBox="1"/>
          <p:nvPr/>
        </p:nvSpPr>
        <p:spPr>
          <a:xfrm>
            <a:off x="218382" y="602633"/>
            <a:ext cx="17231417" cy="833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11"/>
              </a:lnSpc>
            </a:pPr>
            <a:r>
              <a:rPr lang="en-US" sz="6894" dirty="0" err="1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Neighbourhood</a:t>
            </a:r>
            <a:r>
              <a:rPr lang="en-US" sz="6894" dirty="0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 that has highest demand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47EEF-542B-C6ED-A850-674591C46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36324"/>
            <a:ext cx="16382999" cy="824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51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007851-F779-D367-700C-68D73F04A440}"/>
              </a:ext>
            </a:extLst>
          </p:cNvPr>
          <p:cNvSpPr txBox="1"/>
          <p:nvPr/>
        </p:nvSpPr>
        <p:spPr>
          <a:xfrm>
            <a:off x="304800" y="571500"/>
            <a:ext cx="8033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2">
                    <a:lumMod val="75000"/>
                  </a:schemeClr>
                </a:solidFill>
              </a:rPr>
              <a:t>Recommendations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82BA7-F04B-2917-A041-BB6CD932C498}"/>
              </a:ext>
            </a:extLst>
          </p:cNvPr>
          <p:cNvSpPr txBox="1"/>
          <p:nvPr/>
        </p:nvSpPr>
        <p:spPr>
          <a:xfrm>
            <a:off x="1447800" y="2781300"/>
            <a:ext cx="107442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chemeClr val="bg1"/>
                </a:solidFill>
              </a:rPr>
              <a:t>1- Investing in </a:t>
            </a:r>
            <a:r>
              <a:rPr lang="en-US" sz="4000" u="sng" dirty="0" err="1">
                <a:solidFill>
                  <a:schemeClr val="bg1"/>
                </a:solidFill>
              </a:rPr>
              <a:t>Embajadores</a:t>
            </a:r>
            <a:r>
              <a:rPr lang="en-US" sz="4000" u="sng" dirty="0">
                <a:solidFill>
                  <a:schemeClr val="bg1"/>
                </a:solidFill>
              </a:rPr>
              <a:t> is highly recommended due to its highest annual revenue and highest demand </a:t>
            </a:r>
          </a:p>
          <a:p>
            <a:endParaRPr lang="en-US" sz="4000" u="sng" dirty="0">
              <a:solidFill>
                <a:schemeClr val="bg1"/>
              </a:solidFill>
            </a:endParaRPr>
          </a:p>
          <a:p>
            <a:r>
              <a:rPr lang="en-US" sz="4000" u="sng" dirty="0">
                <a:solidFill>
                  <a:schemeClr val="bg1"/>
                </a:solidFill>
              </a:rPr>
              <a:t>2- Property type of “Entire rental unit” is favored because it has highest annual revenue and highest demand</a:t>
            </a:r>
          </a:p>
          <a:p>
            <a:endParaRPr lang="en-US" sz="4000" u="sng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D101A4-D4EF-3140-D249-5592773D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9100"/>
            <a:ext cx="18516600" cy="1070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181F27-505A-CF33-8B5E-E3C3B2E58FC7}"/>
              </a:ext>
            </a:extLst>
          </p:cNvPr>
          <p:cNvSpPr txBox="1"/>
          <p:nvPr/>
        </p:nvSpPr>
        <p:spPr>
          <a:xfrm>
            <a:off x="4953000" y="4152900"/>
            <a:ext cx="10744200" cy="2646878"/>
          </a:xfrm>
          <a:prstGeom prst="rect">
            <a:avLst/>
          </a:prstGeom>
          <a:noFill/>
          <a:effectLst>
            <a:glow rad="127000">
              <a:srgbClr val="FF0000"/>
            </a:glow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600" dirty="0">
                <a:highlight>
                  <a:srgbClr val="C0C0C0"/>
                </a:highlight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12817" y="-1400254"/>
            <a:ext cx="14062367" cy="4857909"/>
          </a:xfrm>
          <a:custGeom>
            <a:avLst/>
            <a:gdLst/>
            <a:ahLst/>
            <a:cxnLst/>
            <a:rect l="l" t="t" r="r" b="b"/>
            <a:pathLst>
              <a:path w="14062367" h="4857909">
                <a:moveTo>
                  <a:pt x="0" y="0"/>
                </a:moveTo>
                <a:lnTo>
                  <a:pt x="14062366" y="0"/>
                </a:lnTo>
                <a:lnTo>
                  <a:pt x="14062366" y="4857908"/>
                </a:lnTo>
                <a:lnTo>
                  <a:pt x="0" y="4857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595681" y="3955521"/>
            <a:ext cx="14062367" cy="4857909"/>
          </a:xfrm>
          <a:custGeom>
            <a:avLst/>
            <a:gdLst/>
            <a:ahLst/>
            <a:cxnLst/>
            <a:rect l="l" t="t" r="r" b="b"/>
            <a:pathLst>
              <a:path w="14062367" h="4857909">
                <a:moveTo>
                  <a:pt x="0" y="0"/>
                </a:moveTo>
                <a:lnTo>
                  <a:pt x="14062367" y="0"/>
                </a:lnTo>
                <a:lnTo>
                  <a:pt x="14062367" y="4857909"/>
                </a:lnTo>
                <a:lnTo>
                  <a:pt x="0" y="4857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893484" y="439584"/>
            <a:ext cx="3578936" cy="1919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59"/>
              </a:lnSpc>
              <a:spcBef>
                <a:spcPct val="0"/>
              </a:spcBef>
            </a:pPr>
            <a:r>
              <a:rPr lang="en-US" sz="11328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Data</a:t>
            </a:r>
          </a:p>
        </p:txBody>
      </p:sp>
      <p:sp>
        <p:nvSpPr>
          <p:cNvPr id="5" name="Freeform 5"/>
          <p:cNvSpPr/>
          <p:nvPr/>
        </p:nvSpPr>
        <p:spPr>
          <a:xfrm>
            <a:off x="9823635" y="3955521"/>
            <a:ext cx="14062367" cy="4857909"/>
          </a:xfrm>
          <a:custGeom>
            <a:avLst/>
            <a:gdLst/>
            <a:ahLst/>
            <a:cxnLst/>
            <a:rect l="l" t="t" r="r" b="b"/>
            <a:pathLst>
              <a:path w="14062367" h="4857909">
                <a:moveTo>
                  <a:pt x="0" y="0"/>
                </a:moveTo>
                <a:lnTo>
                  <a:pt x="14062366" y="0"/>
                </a:lnTo>
                <a:lnTo>
                  <a:pt x="14062366" y="4857909"/>
                </a:lnTo>
                <a:lnTo>
                  <a:pt x="0" y="4857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235575" y="5674496"/>
            <a:ext cx="6373362" cy="162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4633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Columns:48</a:t>
            </a:r>
          </a:p>
          <a:p>
            <a:pPr algn="ctr">
              <a:lnSpc>
                <a:spcPts val="6486"/>
              </a:lnSpc>
              <a:spcBef>
                <a:spcPct val="0"/>
              </a:spcBef>
            </a:pPr>
            <a:r>
              <a:rPr lang="en-US" sz="4633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Rows: around 16000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5742827"/>
            <a:ext cx="7101005" cy="1560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7"/>
              </a:lnSpc>
            </a:pPr>
            <a:r>
              <a:rPr lang="en-US" sz="4455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Columns: 79</a:t>
            </a:r>
          </a:p>
          <a:p>
            <a:pPr algn="ctr">
              <a:lnSpc>
                <a:spcPts val="6237"/>
              </a:lnSpc>
              <a:spcBef>
                <a:spcPct val="0"/>
              </a:spcBef>
            </a:pPr>
            <a:r>
              <a:rPr lang="en-US" sz="4455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Rows: around 26000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4141563"/>
            <a:ext cx="6893484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sz="5700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Before Cleaning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38455" y="4141563"/>
            <a:ext cx="5811935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sz="5700" b="1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After Cleaning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753692"/>
            <a:ext cx="9759854" cy="7672334"/>
          </a:xfrm>
          <a:custGeom>
            <a:avLst/>
            <a:gdLst/>
            <a:ahLst/>
            <a:cxnLst/>
            <a:rect l="l" t="t" r="r" b="b"/>
            <a:pathLst>
              <a:path w="9759854" h="7672334">
                <a:moveTo>
                  <a:pt x="0" y="0"/>
                </a:moveTo>
                <a:lnTo>
                  <a:pt x="9759854" y="0"/>
                </a:lnTo>
                <a:lnTo>
                  <a:pt x="9759854" y="7672334"/>
                </a:lnTo>
                <a:lnTo>
                  <a:pt x="0" y="7672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14" b="-32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759854" y="1753692"/>
            <a:ext cx="10565805" cy="7672334"/>
          </a:xfrm>
          <a:custGeom>
            <a:avLst/>
            <a:gdLst/>
            <a:ahLst/>
            <a:cxnLst/>
            <a:rect l="l" t="t" r="r" b="b"/>
            <a:pathLst>
              <a:path w="10565805" h="7672334">
                <a:moveTo>
                  <a:pt x="0" y="0"/>
                </a:moveTo>
                <a:lnTo>
                  <a:pt x="10565805" y="0"/>
                </a:lnTo>
                <a:lnTo>
                  <a:pt x="10565805" y="7672334"/>
                </a:lnTo>
                <a:lnTo>
                  <a:pt x="0" y="7672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16" r="-8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8383" y="631208"/>
            <a:ext cx="17040917" cy="112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1"/>
              </a:lnSpc>
            </a:pPr>
            <a:r>
              <a:rPr lang="en-US" sz="8259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 neighbourhoods with most listings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18383" y="631208"/>
            <a:ext cx="17040917" cy="10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1"/>
              </a:lnSpc>
            </a:pPr>
            <a:r>
              <a:rPr lang="en-US" sz="8259" dirty="0" err="1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Neighbourhoods</a:t>
            </a:r>
            <a:r>
              <a:rPr lang="en-US" sz="8259" dirty="0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 with top revenue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F7582E-CAA8-FA9F-B75E-E5DE58D6F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29" y="1905000"/>
            <a:ext cx="11917679" cy="6477000"/>
          </a:xfrm>
          <a:prstGeom prst="rect">
            <a:avLst/>
          </a:prstGeom>
        </p:spPr>
      </p:pic>
      <p:pic>
        <p:nvPicPr>
          <p:cNvPr id="1026" name="Picture 2" descr="The 12 Best Neighborhoods in Madrid, Spain | CuddlyNest">
            <a:extLst>
              <a:ext uri="{FF2B5EF4-FFF2-40B4-BE49-F238E27FC236}">
                <a16:creationId xmlns:a16="http://schemas.microsoft.com/office/drawing/2014/main" id="{D8A57953-6D36-5A73-61CC-4292C88EB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32" y="5487008"/>
            <a:ext cx="6917051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4580" y="1531056"/>
            <a:ext cx="11593048" cy="8755944"/>
          </a:xfrm>
          <a:custGeom>
            <a:avLst/>
            <a:gdLst/>
            <a:ahLst/>
            <a:cxnLst/>
            <a:rect l="l" t="t" r="r" b="b"/>
            <a:pathLst>
              <a:path w="11593048" h="8755944">
                <a:moveTo>
                  <a:pt x="0" y="0"/>
                </a:moveTo>
                <a:lnTo>
                  <a:pt x="11593048" y="0"/>
                </a:lnTo>
                <a:lnTo>
                  <a:pt x="11593048" y="8755944"/>
                </a:lnTo>
                <a:lnTo>
                  <a:pt x="0" y="8755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2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23541" y="408572"/>
            <a:ext cx="17040917" cy="112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1"/>
              </a:lnSpc>
            </a:pPr>
            <a:r>
              <a:rPr lang="en-US" sz="8259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Average rating in neighbourhood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>
            <a:alpha val="6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500+ Madrid Holiday Rentals | Apartment and House Rentals | Airbnb">
            <a:extLst>
              <a:ext uri="{FF2B5EF4-FFF2-40B4-BE49-F238E27FC236}">
                <a16:creationId xmlns:a16="http://schemas.microsoft.com/office/drawing/2014/main" id="{86940218-93CD-034F-F287-F1E0DFDB8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677538"/>
            <a:ext cx="11430000" cy="7620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5"/>
          <p:cNvSpPr txBox="1"/>
          <p:nvPr/>
        </p:nvSpPr>
        <p:spPr>
          <a:xfrm>
            <a:off x="218382" y="602633"/>
            <a:ext cx="17231417" cy="833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11"/>
              </a:lnSpc>
            </a:pPr>
            <a:r>
              <a:rPr lang="en-US" sz="6894" dirty="0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Which property type has highest revenue?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A64752-83CA-D044-7B0A-754A585250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46"/>
          <a:stretch>
            <a:fillRect/>
          </a:stretch>
        </p:blipFill>
        <p:spPr>
          <a:xfrm>
            <a:off x="0" y="1448483"/>
            <a:ext cx="11541738" cy="77412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>
            <a:alpha val="68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30059E-E846-9913-9F6E-F5CFDAC87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500+ Madrid Holiday Rentals | Apartment and House Rentals | Airbnb">
            <a:extLst>
              <a:ext uri="{FF2B5EF4-FFF2-40B4-BE49-F238E27FC236}">
                <a16:creationId xmlns:a16="http://schemas.microsoft.com/office/drawing/2014/main" id="{EBF74D8C-955D-3F8B-CB96-34E340356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677538"/>
            <a:ext cx="11430000" cy="7620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FB56E65-2698-FFA4-0360-52F85BB14312}"/>
              </a:ext>
            </a:extLst>
          </p:cNvPr>
          <p:cNvSpPr txBox="1"/>
          <p:nvPr/>
        </p:nvSpPr>
        <p:spPr>
          <a:xfrm>
            <a:off x="218382" y="602633"/>
            <a:ext cx="17231417" cy="833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11"/>
              </a:lnSpc>
            </a:pPr>
            <a:r>
              <a:rPr lang="en-US" sz="6894" dirty="0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Which property type has highest rating?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544FDE-B746-16A8-A9C1-E2804828FE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0" t="2490"/>
          <a:stretch>
            <a:fillRect/>
          </a:stretch>
        </p:blipFill>
        <p:spPr>
          <a:xfrm>
            <a:off x="17834" y="1485900"/>
            <a:ext cx="11475431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55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>
            <a:alpha val="68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98E2D9-A8D4-23E1-C84F-3E68CD00D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3A2ECE08-2101-F6E3-59B3-ED5259B3183B}"/>
              </a:ext>
            </a:extLst>
          </p:cNvPr>
          <p:cNvSpPr txBox="1"/>
          <p:nvPr/>
        </p:nvSpPr>
        <p:spPr>
          <a:xfrm>
            <a:off x="218382" y="602633"/>
            <a:ext cx="17231417" cy="833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11"/>
              </a:lnSpc>
            </a:pPr>
            <a:r>
              <a:rPr lang="en-US" sz="6894" dirty="0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Which host is gaining the most?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B49FB-159D-C3FD-083D-43ABEA47E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38300"/>
            <a:ext cx="15830635" cy="748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42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>
            <a:alpha val="68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2302C3-3688-355F-4EEA-C3FD7C899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FE8652B9-CA2E-891D-3546-B7613DE687B2}"/>
              </a:ext>
            </a:extLst>
          </p:cNvPr>
          <p:cNvSpPr txBox="1"/>
          <p:nvPr/>
        </p:nvSpPr>
        <p:spPr>
          <a:xfrm>
            <a:off x="218382" y="602633"/>
            <a:ext cx="17231417" cy="833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11"/>
              </a:lnSpc>
            </a:pPr>
            <a:r>
              <a:rPr lang="en-US" sz="6894" dirty="0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Property type that has highest demand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BCCF27-B84D-216A-9814-523BC6E6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38300"/>
            <a:ext cx="14782800" cy="804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47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10086</TotalTime>
  <Words>113</Words>
  <Application>Microsoft Office PowerPoint</Application>
  <PresentationFormat>Custom</PresentationFormat>
  <Paragraphs>23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The Seasons</vt:lpstr>
      <vt:lpstr>Arial</vt:lpstr>
      <vt:lpstr>Now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BNB IN CANDA</dc:title>
  <dc:creator>hp</dc:creator>
  <cp:lastModifiedBy>hp</cp:lastModifiedBy>
  <cp:revision>3</cp:revision>
  <dcterms:created xsi:type="dcterms:W3CDTF">2006-08-16T00:00:00Z</dcterms:created>
  <dcterms:modified xsi:type="dcterms:W3CDTF">2025-10-07T01:30:48Z</dcterms:modified>
  <dc:identifier>DAG0R1EF1Fo</dc:identifier>
</cp:coreProperties>
</file>